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4"/>
    <p:sldMasterId id="2147483724" r:id="rId5"/>
    <p:sldMasterId id="2147483725" r:id="rId6"/>
    <p:sldMasterId id="2147483726" r:id="rId7"/>
    <p:sldMasterId id="214748372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</p:sldIdLst>
  <p:sldSz cy="5143500" cx="9144000"/>
  <p:notesSz cx="6858000" cy="9144000"/>
  <p:embeddedFontLst>
    <p:embeddedFont>
      <p:font typeface="Helvetica Neue"/>
      <p:regular r:id="rId128"/>
      <p:bold r:id="rId129"/>
      <p:italic r:id="rId130"/>
      <p:boldItalic r:id="rId131"/>
    </p:embeddedFont>
    <p:embeddedFont>
      <p:font typeface="Helvetica Neue Light"/>
      <p:regular r:id="rId132"/>
      <p:bold r:id="rId133"/>
      <p:italic r:id="rId134"/>
      <p:boldItalic r:id="rId135"/>
    </p:embeddedFont>
    <p:embeddedFont>
      <p:font typeface="Gill Sans"/>
      <p:regular r:id="rId136"/>
      <p:bold r:id="rId1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B42D1F4-54F2-4719-8ED7-E1B2B1D34F78}">
  <a:tblStyle styleId="{9B42D1F4-54F2-4719-8ED7-E1B2B1D34F7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font" Target="fonts/HelveticaNeue-bold.fntdata"/><Relationship Id="rId128" Type="http://schemas.openxmlformats.org/officeDocument/2006/relationships/font" Target="fonts/HelveticaNeue-regular.fntdata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7" Type="http://schemas.openxmlformats.org/officeDocument/2006/relationships/font" Target="fonts/GillSans-bold.fntdata"/><Relationship Id="rId132" Type="http://schemas.openxmlformats.org/officeDocument/2006/relationships/font" Target="fonts/HelveticaNeueLight-regular.fntdata"/><Relationship Id="rId131" Type="http://schemas.openxmlformats.org/officeDocument/2006/relationships/font" Target="fonts/HelveticaNeue-boldItalic.fntdata"/><Relationship Id="rId130" Type="http://schemas.openxmlformats.org/officeDocument/2006/relationships/font" Target="fonts/HelveticaNeue-italic.fntdata"/><Relationship Id="rId136" Type="http://schemas.openxmlformats.org/officeDocument/2006/relationships/font" Target="fonts/GillSans-regular.fntdata"/><Relationship Id="rId135" Type="http://schemas.openxmlformats.org/officeDocument/2006/relationships/font" Target="fonts/HelveticaNeueLight-boldItalic.fntdata"/><Relationship Id="rId134" Type="http://schemas.openxmlformats.org/officeDocument/2006/relationships/font" Target="fonts/HelveticaNeueLight-italic.fntdata"/><Relationship Id="rId133" Type="http://schemas.openxmlformats.org/officeDocument/2006/relationships/font" Target="fonts/HelveticaNeueLight-bold.fntdata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Shape 1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9" name="Shape 1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Shape 1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buSzPct val="25000"/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Main	idea:	we	use	the	same	set	of	W	weights	at	all	time	 steps!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live demo with the different language: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"If you want to build a ship, don't drum up people together to collect wood and don't assign them tasks and work, but rather teach them to long for the endless immensity of the sea." </a:t>
            </a:r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QA and chat bots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2" name="Shape 10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Shape 10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14300" lvl="0" marL="177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14300" lvl="1" marL="30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01600" lvl="2" marL="431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01600" lvl="3" marL="55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01600" lvl="4" marL="685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Shape 29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Shape 29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381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127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12700" lvl="2" marL="749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12700" lvl="3" marL="952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5400" lvl="4" marL="1181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18" Type="http://schemas.openxmlformats.org/officeDocument/2006/relationships/theme" Target="../theme/theme6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-1397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1397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397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524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397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397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1397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1397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1397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ct val="73684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ct val="25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/>
          <a:lstStyle>
            <a:lvl1pPr indent="-254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762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2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3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://jiwonkim.org/awesome-rnn/" TargetMode="External"/><Relationship Id="rId4" Type="http://schemas.openxmlformats.org/officeDocument/2006/relationships/image" Target="../media/image10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www.asimovinstitute.org/neural-network-zoo/" TargetMode="External"/><Relationship Id="rId4" Type="http://schemas.openxmlformats.org/officeDocument/2006/relationships/image" Target="../media/image99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3.png"/><Relationship Id="rId4" Type="http://schemas.openxmlformats.org/officeDocument/2006/relationships/hyperlink" Target="http://www.asimovinstitute.org/neural-network-zo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4.png"/><Relationship Id="rId4" Type="http://schemas.openxmlformats.org/officeDocument/2006/relationships/image" Target="../media/image97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1.xml"/><Relationship Id="rId3" Type="http://schemas.openxmlformats.org/officeDocument/2006/relationships/hyperlink" Target="mailto:hunkim+deepcoding@gmail.com" TargetMode="External"/><Relationship Id="rId4" Type="http://schemas.openxmlformats.org/officeDocument/2006/relationships/image" Target="../media/image9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2.png"/><Relationship Id="rId4" Type="http://schemas.openxmlformats.org/officeDocument/2006/relationships/image" Target="../media/image96.png"/><Relationship Id="rId5" Type="http://schemas.openxmlformats.org/officeDocument/2006/relationships/image" Target="../media/image95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8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8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8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kjw0612.github.io/awesome-rnn/" TargetMode="External"/><Relationship Id="rId4" Type="http://schemas.openxmlformats.org/officeDocument/2006/relationships/hyperlink" Target="https://github.com/TensorFlowKR/awesome_tensorflow_implementation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Relationship Id="rId4" Type="http://schemas.openxmlformats.org/officeDocument/2006/relationships/hyperlink" Target="https://www.cs.toronto.edu/~graves/handwriting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7.png"/><Relationship Id="rId4" Type="http://schemas.openxmlformats.org/officeDocument/2006/relationships/hyperlink" Target="https://arxiv.org/pdf/1704.03477v1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Relationship Id="rId5" Type="http://schemas.openxmlformats.org/officeDocument/2006/relationships/image" Target="../media/image74.png"/><Relationship Id="rId6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6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2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8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7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9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9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4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8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6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9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9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9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9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5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=Y))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Shape 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Shape 1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</a:p>
        </p:txBody>
      </p:sp>
      <p:sp>
        <p:nvSpPr>
          <p:cNvPr id="1119" name="Shape 1119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1</a:t>
            </a:r>
          </a:p>
        </p:txBody>
      </p:sp>
      <p:sp>
        <p:nvSpPr>
          <p:cNvPr id="1120" name="Shape 1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</a:t>
            </a:r>
          </a:p>
        </p:txBody>
      </p:sp>
      <p:sp>
        <p:nvSpPr>
          <p:cNvPr id="1121" name="Shape 1121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</a:t>
            </a:r>
          </a:p>
        </p:txBody>
      </p:sp>
      <p:sp>
        <p:nvSpPr>
          <p:cNvPr id="1122" name="Shape 1122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4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8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6</a:t>
            </a:r>
          </a:p>
        </p:txBody>
      </p:sp>
      <p:sp>
        <p:nvSpPr>
          <p:cNvPr id="1126" name="Shape 1126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1127" name="Shape 112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Reading data</a:t>
            </a:r>
          </a:p>
        </p:txBody>
      </p:sp>
      <p:sp>
        <p:nvSpPr>
          <p:cNvPr id="1133" name="Shape 1133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</a:p>
          <a:p>
            <a:pPr indent="48895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and test datasets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and Loss </a:t>
            </a:r>
          </a:p>
        </p:txBody>
      </p:sp>
      <p:sp>
        <p:nvSpPr>
          <p:cNvPr id="1148" name="Shape 1148"/>
          <p:cNvSpPr txBox="1"/>
          <p:nvPr/>
        </p:nvSpPr>
        <p:spPr>
          <a:xfrm>
            <a:off x="0" y="1174050"/>
            <a:ext cx="9144000" cy="3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</a:p>
        </p:txBody>
      </p:sp>
      <p:sp>
        <p:nvSpPr>
          <p:cNvPr id="1149" name="Shape 1149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1155" name="Shape 115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572150"/>
            <a:ext cx="3669200" cy="27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1163" name="Shape 1163"/>
          <p:cNvSpPr txBox="1"/>
          <p:nvPr>
            <p:ph idx="1" type="body"/>
          </p:nvPr>
        </p:nvSpPr>
        <p:spPr>
          <a:xfrm>
            <a:off x="180200" y="1459999"/>
            <a:ext cx="8783400" cy="3310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Implement  stock prediction using linear regression only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>
                <a:solidFill>
                  <a:schemeClr val="dk1"/>
                </a:solidFill>
              </a:rPr>
              <a:t>Improve stock prediction results using more features such as keywords and/or sentiments in top news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Implement sequence to sequence mode (translate a language to another)</a:t>
            </a:r>
          </a:p>
          <a:p>
            <a:pPr indent="-381000" lvl="0" marL="914400" rtl="0">
              <a:spcBef>
                <a:spcPts val="0"/>
              </a:spcBef>
              <a:buSzPct val="100000"/>
            </a:pPr>
            <a:r>
              <a:rPr lang="en" sz="2400"/>
              <a:t>https://github.com/hunkim/DeepLearningZeroToAll/blob/master/Keras/klab-12-5-seq2seq.py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Learning</a:t>
            </a:r>
          </a:p>
        </p:txBody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DNN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CNN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RNN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1176" name="Shape 1176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177" name="Shape 1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  <p:pic>
        <p:nvPicPr>
          <p:cNvPr id="1183" name="Shape 1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00" y="158425"/>
            <a:ext cx="7837067" cy="46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25" y="0"/>
            <a:ext cx="6213727" cy="50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http://www.asimovinstitute.org/neural-network-zoo/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(Deep) Neural Nets</a:t>
            </a:r>
          </a:p>
        </p:txBody>
      </p:sp>
      <p:sp>
        <p:nvSpPr>
          <p:cNvPr id="433" name="Shape 433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rIns="243800" wrap="square" tIns="2438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241666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programming VS data driven learning</a:t>
            </a:r>
          </a:p>
        </p:txBody>
      </p:sp>
      <p:pic>
        <p:nvPicPr>
          <p:cNvPr descr="pasted-image.png" id="1195" name="Shape 1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6" name="Shape 1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7" name="Shape 1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Shape 1198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Coding Project @UST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Software creates software?</a:t>
            </a:r>
          </a:p>
        </p:txBody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180200" y="4550628"/>
            <a:ext cx="8783400" cy="4566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Interested</a:t>
            </a:r>
            <a:r>
              <a:rPr lang="en"/>
              <a:t> in? </a:t>
            </a:r>
            <a:r>
              <a:rPr lang="en" u="sng">
                <a:solidFill>
                  <a:schemeClr val="hlink"/>
                </a:solidFill>
                <a:hlinkClick r:id="rId3"/>
              </a:rPr>
              <a:t>hunkim+deepcoding@gmail.com</a:t>
            </a:r>
            <a:r>
              <a:rPr lang="en"/>
              <a:t> </a:t>
            </a:r>
          </a:p>
        </p:txBody>
      </p:sp>
      <p:pic>
        <p:nvPicPr>
          <p:cNvPr id="1205" name="Shape 1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2145"/>
            <a:ext cx="8839202" cy="26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Shape 122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Dynamic RNN</a:t>
            </a:r>
          </a:p>
        </p:txBody>
      </p:sp>
      <p:grpSp>
        <p:nvGrpSpPr>
          <p:cNvPr id="1223" name="Shape 122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24" name="Shape 12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Shape 122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rIns="34275" wrap="square" tIns="3427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With TF 1.0!</a:t>
              </a:r>
            </a:p>
          </p:txBody>
        </p:sp>
      </p:grpSp>
      <p:pic>
        <p:nvPicPr>
          <p:cNvPr id="1226" name="Shape 1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2" name="Shape 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Shape 1233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39" name="Shape 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&lt;pad&gt;   &lt;pad&gt;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&lt;pad&gt;   &lt;pad&gt;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Different sequence length</a:t>
            </a:r>
          </a:p>
        </p:txBody>
      </p:sp>
      <p:pic>
        <p:nvPicPr>
          <p:cNvPr id="1246" name="Shape 1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h         e            l            l            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248" name="Shape 1248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Dynamic RNN</a:t>
            </a:r>
          </a:p>
        </p:txBody>
      </p:sp>
      <p:sp>
        <p:nvSpPr>
          <p:cNvPr id="1254" name="Shape 1254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1255" name="Shape 125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</a:p>
        </p:txBody>
      </p:sp>
      <p:sp>
        <p:nvSpPr>
          <p:cNvPr id="1256" name="Shape 125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0" y="0"/>
            <a:ext cx="9080100" cy="51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 algn="l">
              <a:spcBef>
                <a:spcPts val="0"/>
              </a:spcBef>
              <a:buClr>
                <a:srgbClr val="000000"/>
              </a:buClr>
              <a:buSzPct val="32352"/>
              <a:buFont typeface="Arial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     Simple CNN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(black/white), Input Layer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pool2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dropout2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Dense Layer with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Logits (no activation) Layer: L5 Final FC 625 inputs -&gt; 10 outputs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spcBef>
                <a:spcPts val="0"/>
              </a:spcBef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 = tf.reduce_mean(tf.nn.softmax_cross_entropy_with_logits(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.Y))</a:t>
            </a:r>
          </a:p>
          <a:p>
            <a:pPr lvl="0">
              <a:spcBef>
                <a:spcPts val="0"/>
              </a:spcBef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 = tf.train.AdamOptimizer(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825" y="83950"/>
            <a:ext cx="3037175" cy="1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NN tips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Initilizing weights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Activation functions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Regularization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Optimizers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180194" y="1460000"/>
            <a:ext cx="88359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lang="en"/>
              <a:t>Hard to</a:t>
            </a: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understand </a:t>
            </a:r>
            <a:r>
              <a:rPr lang="en"/>
              <a:t>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180199" y="1460000"/>
            <a:ext cx="59718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71428"/>
              <a:buFont typeface="Gill Sans"/>
              <a:buChar char="•"/>
            </a:pPr>
            <a:r>
              <a:rPr lang="en">
                <a:solidFill>
                  <a:schemeClr val="dk1"/>
                </a:solidFill>
              </a:rPr>
              <a:t>Hard to understand the context from single word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</a:p>
        </p:txBody>
      </p:sp>
      <p:pic>
        <p:nvPicPr>
          <p:cNvPr descr="pasted-image.png"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855" y="1358763"/>
            <a:ext cx="2181300" cy="3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78" name="Shape 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3.pdf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300"/>
              <a:t>Day 3: RNN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4.pdf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5.pdf"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6.pdf"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7.pdf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09" name="Shape 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0" name="Shape 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8515" y="3773123"/>
            <a:ext cx="4792500" cy="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05" y="306567"/>
            <a:ext cx="7009500" cy="26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934" y="3261540"/>
            <a:ext cx="6383700" cy="16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8.pdf" id="522" name="Shape 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23" name="Shape 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775" y="19179"/>
            <a:ext cx="5603100" cy="27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9.pdf" id="528" name="Shape 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33" name="Shape 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4" name="Shape 5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463" y="2686436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5" name="Shape 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2710" y="1809182"/>
            <a:ext cx="29091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6" name="Shape 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644" y="2215925"/>
            <a:ext cx="2553600" cy="8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41" name="Shape 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2" name="Shape 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614" y="1809182"/>
            <a:ext cx="19725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3" name="Shape 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14" y="2215925"/>
            <a:ext cx="20580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4" name="Shape 5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7397" y="2674851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5" name="Shape 5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4299" y="1999872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Gifts from Google and Line</a:t>
            </a:r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1" name="Shape 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326" y="1809182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2" name="Shape 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096" y="2215925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3" name="Shape 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3035" y="2687079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4" name="Shape 5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5174" y="2003219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64" name="Shape 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612" y="1205363"/>
            <a:ext cx="16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6" name="Shape 5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7" name="Shape 5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8" name="Shape 5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0298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9" name="Shape 5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4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0" name="Shape 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61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6" name="Shape 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7" name="Shape 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8" name="Shape 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1469804"/>
            <a:ext cx="4521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539328" y="1228314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035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70588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</a:p>
        </p:txBody>
      </p:sp>
      <p:sp>
        <p:nvSpPr>
          <p:cNvPr id="585" name="Shape 585"/>
          <p:cNvSpPr/>
          <p:nvPr/>
        </p:nvSpPr>
        <p:spPr>
          <a:xfrm>
            <a:off x="4715152" y="4788475"/>
            <a:ext cx="4393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Helvetica Neue Light"/>
              <a:buNone/>
            </a:pPr>
            <a:r>
              <a:rPr lang="en" sz="1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https://kjw0612.github.io/awesome-rnn/</a:t>
            </a:r>
          </a:p>
        </p:txBody>
      </p:sp>
      <p:sp>
        <p:nvSpPr>
          <p:cNvPr id="586" name="Shape 586"/>
          <p:cNvSpPr/>
          <p:nvPr/>
        </p:nvSpPr>
        <p:spPr>
          <a:xfrm>
            <a:off x="709662" y="1080460"/>
            <a:ext cx="7724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 Light"/>
              <a:buNone/>
            </a:pPr>
            <a:r>
              <a:rPr b="0" i="0" lang="en" sz="19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https://github.com/TensorFlowKR/awesome_tensorflow_implementations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6.pdf"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7.pdf" id="596" name="Shape 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8.pdf" id="601" name="Shape 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9.pdf" id="606" name="Shape 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0.pdf"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750" y="0"/>
            <a:ext cx="105112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title"/>
          </p:nvPr>
        </p:nvSpPr>
        <p:spPr>
          <a:xfrm>
            <a:off x="252351" y="709847"/>
            <a:ext cx="5518500" cy="1741200"/>
          </a:xfrm>
          <a:prstGeom prst="rect">
            <a:avLst/>
          </a:prstGeom>
        </p:spPr>
        <p:txBody>
          <a:bodyPr anchorCtr="0" anchor="b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5600"/>
              <a:t>Feedback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450" y="1304725"/>
            <a:ext cx="3500100" cy="3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Multi-Layer RNN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Training RNNs is challenging </a:t>
            </a:r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2182761" y="1297821"/>
            <a:ext cx="4778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71428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Several advanced models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Long Short Term Memory (LSTM)</a:t>
            </a:r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ct val="168421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GRU by Cho et al. 2014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13" y="1179357"/>
            <a:ext cx="8721300" cy="2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Google Translate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Multilingual Machine Translation with RNN</a:t>
            </a:r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25" y="917650"/>
            <a:ext cx="7199351" cy="36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Shape 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Question Answering with RNN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50" y="1525195"/>
            <a:ext cx="220027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025" y="1020570"/>
            <a:ext cx="58864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975" y="2398750"/>
            <a:ext cx="6058551" cy="21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Handwriting generation 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13" y="1082176"/>
            <a:ext cx="6718875" cy="39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/>
          <p:nvPr/>
        </p:nvSpPr>
        <p:spPr>
          <a:xfrm>
            <a:off x="5748500" y="4715700"/>
            <a:ext cx="6794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https://www.cs.toronto.edu/~graves/handwriting.html</a:t>
            </a:r>
            <a:r>
              <a:rPr lang="en" sz="11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Sketch-RNN</a:t>
            </a:r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198" cy="297081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 txBox="1"/>
          <p:nvPr/>
        </p:nvSpPr>
        <p:spPr>
          <a:xfrm>
            <a:off x="6861600" y="4864225"/>
            <a:ext cx="3000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https://arxiv.org/pdf/1704.03477v1.pdf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Speech recognition with RNN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147120"/>
            <a:ext cx="67437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TensorFlow Mechanics 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349" name="Shape 349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update variables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in the graph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grpSp>
        <p:nvGrpSpPr>
          <p:cNvPr id="350" name="Shape 350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351" name="Shape 3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Shape 3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Build graph using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TensorFlow operations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Generate Molecular structures with RNN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0" y="991170"/>
            <a:ext cx="48768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50" y="3266576"/>
            <a:ext cx="4835363" cy="12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900" y="1603645"/>
            <a:ext cx="3796450" cy="233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Predict Stock prices with RNN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75" y="886900"/>
            <a:ext cx="8625851" cy="35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Weather prediction with Graphical RNN</a:t>
            </a:r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5" y="1180825"/>
            <a:ext cx="3213450" cy="3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00" y="1086245"/>
            <a:ext cx="48101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100" y="2800550"/>
            <a:ext cx="4810125" cy="166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in TensorFlow</a:t>
            </a:r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21429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27" name="Shape 7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/>
              <a:t>Unfolding to n </a:t>
            </a:r>
            <a:r>
              <a:rPr lang="en"/>
              <a:t>sequences</a:t>
            </a:r>
          </a:p>
        </p:txBody>
      </p:sp>
      <p:sp>
        <p:nvSpPr>
          <p:cNvPr id="734" name="Shape 73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sp>
        <p:nvSpPr>
          <p:cNvPr id="738" name="Shape 73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39" name="Shape 7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Unfolding to n sequences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</a:p>
        </p:txBody>
      </p:sp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</p:txBody>
      </p:sp>
      <p:grpSp>
        <p:nvGrpSpPr>
          <p:cNvPr id="751" name="Shape 751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752" name="Shape 75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53" name="Shape 7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grpSp>
        <p:nvGrpSpPr>
          <p:cNvPr id="761" name="Shape 761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762" name="Shape 76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63" name="Shape 7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71" name="Shape 77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74" name="Shape 77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Machine Learning Basics</a:t>
            </a:r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Linear Regression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Logistic Regression (Binary classification)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Softmax Classification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Neural Networks </a:t>
            </a:r>
          </a:p>
          <a:p>
            <a:pPr indent="-889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CNN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</a:p>
        </p:txBody>
      </p:sp>
      <p:sp>
        <p:nvSpPr>
          <p:cNvPr id="782" name="Shape 78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</a:p>
        </p:txBody>
      </p:sp>
      <p:sp>
        <p:nvSpPr>
          <p:cNvPr id="783" name="Shape 783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</a:p>
        </p:txBody>
      </p:sp>
      <p:sp>
        <p:nvSpPr>
          <p:cNvPr id="784" name="Shape 78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</a:p>
        </p:txBody>
      </p:sp>
      <p:sp>
        <p:nvSpPr>
          <p:cNvPr id="786" name="Shape 786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Shape 79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3" name="Shape 80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4" name="Shape 80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5" name="Shape 80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09" name="Shape 80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One-hot encoding</a:t>
            </a:r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18" name="Shape 818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26" name="Shape 826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29" name="Shape 829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</a:p>
        </p:txBody>
      </p:sp>
      <p:sp>
        <p:nvSpPr>
          <p:cNvPr id="831" name="Shape 831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</a:p>
        </p:txBody>
      </p:sp>
      <p:sp>
        <p:nvSpPr>
          <p:cNvPr id="832" name="Shape 832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</a:p>
        </p:txBody>
      </p:sp>
      <p:sp>
        <p:nvSpPr>
          <p:cNvPr id="833" name="Shape 833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4" name="Shape 834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</a:p>
        </p:txBody>
      </p:sp>
      <p:sp>
        <p:nvSpPr>
          <p:cNvPr id="835" name="Shape 835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</a:p>
        </p:txBody>
      </p:sp>
      <p:sp>
        <p:nvSpPr>
          <p:cNvPr id="836" name="Shape 836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7" name="Shape 83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8" name="Shape 838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39" name="Shape 839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0" name="Shape 840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</a:p>
        </p:txBody>
      </p:sp>
      <p:sp>
        <p:nvSpPr>
          <p:cNvPr id="843" name="Shape 8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Teach RNN ‘hihello’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  <p:sp>
        <p:nvSpPr>
          <p:cNvPr id="849" name="Shape 849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55" name="Shape 855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</a:p>
        </p:txBody>
      </p:sp>
      <p:sp>
        <p:nvSpPr>
          <p:cNvPr id="862" name="Shape 862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Execute RNN</a:t>
            </a:r>
          </a:p>
        </p:txBody>
      </p:sp>
      <p:sp>
        <p:nvSpPr>
          <p:cNvPr id="869" name="Shape 869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indent="-69850" lvl="0" marL="2743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hidden_rnn_size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4818100" y="133950"/>
            <a:ext cx="43341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879" name="Shape 879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82" name="Shape 882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‘hihello’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creation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</p:txBody>
      </p:sp>
      <p:sp>
        <p:nvSpPr>
          <p:cNvPr id="889" name="Shape 88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Linear Regression</a:t>
            </a:r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minimize(cost)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Feed to RNN</a:t>
            </a:r>
          </a:p>
        </p:txBody>
      </p:sp>
      <p:sp>
        <p:nvSpPr>
          <p:cNvPr id="895" name="Shape 895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sp>
        <p:nvSpPr>
          <p:cNvPr id="896" name="Shape 896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950"/>
            <a:ext cx="9143999" cy="273514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8" y="810150"/>
            <a:ext cx="8817723" cy="39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</a:p>
        </p:txBody>
      </p:sp>
      <p:sp>
        <p:nvSpPr>
          <p:cNvPr id="917" name="Shape 91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</a:p>
        </p:txBody>
      </p:sp>
      <p:sp>
        <p:nvSpPr>
          <p:cNvPr id="933" name="Shape 93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Shape 93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</a:p>
        </p:txBody>
      </p:sp>
      <p:sp>
        <p:nvSpPr>
          <p:cNvPr id="940" name="Shape 94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rIns="26775" wrap="square" tIns="267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Manual d</a:t>
            </a:r>
            <a:r>
              <a:rPr lang="en"/>
              <a:t>ata creation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Better</a:t>
            </a:r>
            <a:r>
              <a:rPr lang="en"/>
              <a:t> data creation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</p:txBody>
      </p:sp>
      <p:sp>
        <p:nvSpPr>
          <p:cNvPr id="954" name="Shape 954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Hyper parameters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Logistic Regression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LSTM and Loss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</a:p>
          <a:p>
            <a:pPr indent="49149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Results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1" name="Shape 981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2" name="Shape 98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Really long sentence?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dataset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</a:p>
          <a:p>
            <a:pPr indent="51054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parameters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Stacked RNN 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</a:p>
        </p:txBody>
      </p:sp>
      <p:pic>
        <p:nvPicPr>
          <p:cNvPr id="1021" name="Shape 1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Shape 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29" name="Shape 102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</a:p>
        </p:txBody>
      </p:sp>
      <p:sp>
        <p:nvSpPr>
          <p:cNvPr id="1038" name="Shape 103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39" name="Shape 103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 Classifier</a:t>
            </a: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Cost?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Model? (Hypothesis?)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).minimize(cost)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GradientDescent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(logits)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Softmax</a:t>
            </a:r>
          </a:p>
        </p:txBody>
      </p:sp>
      <p:sp>
        <p:nvSpPr>
          <p:cNvPr id="1046" name="Shape 1046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7" name="Shape 1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Shape 104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Loss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62" name="Shape 1062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</a:p>
          <a:p>
            <a:pPr indent="51054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875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070" name="Shape 1070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 and print results</a:t>
            </a:r>
          </a:p>
        </p:txBody>
      </p:sp>
      <p:sp>
        <p:nvSpPr>
          <p:cNvPr id="1071" name="Shape 1071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</a:p>
        </p:txBody>
      </p:sp>
      <p:sp>
        <p:nvSpPr>
          <p:cNvPr id="1091" name="Shape 1091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1092" name="Shape 1092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pic>
        <p:nvPicPr>
          <p:cNvPr id="1093" name="Shape 10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Shape 109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</a:p>
        </p:txBody>
      </p:sp>
      <p:pic>
        <p:nvPicPr>
          <p:cNvPr id="1105" name="Shape 1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rIns="34275" wrap="square" tIns="3427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2352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</a:p>
        </p:txBody>
      </p:sp>
      <p:graphicFrame>
        <p:nvGraphicFramePr>
          <p:cNvPr id="1111" name="Shape 1111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{9B42D1F4-54F2-4719-8ED7-E1B2B1D34F78}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Open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High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Low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Volume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Close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112" name="Shape 1112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